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278" r:id="rId3"/>
    <p:sldId id="361" r:id="rId4"/>
    <p:sldId id="362" r:id="rId5"/>
    <p:sldId id="369" r:id="rId6"/>
    <p:sldId id="375" r:id="rId7"/>
    <p:sldId id="370" r:id="rId8"/>
    <p:sldId id="354" r:id="rId9"/>
    <p:sldId id="311" r:id="rId10"/>
    <p:sldId id="343" r:id="rId11"/>
    <p:sldId id="372" r:id="rId12"/>
    <p:sldId id="373" r:id="rId13"/>
    <p:sldId id="329" r:id="rId14"/>
    <p:sldId id="374" r:id="rId15"/>
    <p:sldId id="368" r:id="rId16"/>
    <p:sldId id="376" r:id="rId17"/>
    <p:sldId id="377" r:id="rId18"/>
    <p:sldId id="378" r:id="rId19"/>
    <p:sldId id="371" r:id="rId20"/>
    <p:sldId id="339" r:id="rId21"/>
    <p:sldId id="305" r:id="rId22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260"/>
    <a:srgbClr val="66CCFF"/>
    <a:srgbClr val="66FFFF"/>
    <a:srgbClr val="008000"/>
    <a:srgbClr val="00CC99"/>
    <a:srgbClr val="D0D8E8"/>
    <a:srgbClr val="E0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>
      <p:cViewPr varScale="1">
        <p:scale>
          <a:sx n="108" d="100"/>
          <a:sy n="108" d="100"/>
        </p:scale>
        <p:origin x="115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91085-9B82-42F1-B35E-9A838508AF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3963228" cy="350332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693B3-6CEF-4BDE-B745-31A9C439E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8705" y="1"/>
            <a:ext cx="3963228" cy="350332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r">
              <a:defRPr sz="1200"/>
            </a:lvl1pPr>
          </a:lstStyle>
          <a:p>
            <a:fld id="{648D4A59-9A3D-4CFC-AE00-0BB5C58ED60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1753A-8D80-448C-88F1-95B36691FD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29909"/>
            <a:ext cx="3963228" cy="350332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CE8AD-329E-480F-A9B5-C0FBBA88B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8705" y="6629909"/>
            <a:ext cx="3963228" cy="350332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r">
              <a:defRPr sz="1200"/>
            </a:lvl1pPr>
          </a:lstStyle>
          <a:p>
            <a:fld id="{1D9150D4-D5AE-4E29-B415-20EB4E9F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963228" cy="349133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8707" y="2"/>
            <a:ext cx="3963228" cy="349133"/>
          </a:xfrm>
          <a:prstGeom prst="rect">
            <a:avLst/>
          </a:prstGeom>
        </p:spPr>
        <p:txBody>
          <a:bodyPr vert="horz" lIns="90059" tIns="45030" rIns="90059" bIns="45030" rtlCol="0"/>
          <a:lstStyle>
            <a:lvl1pPr algn="r">
              <a:defRPr sz="1200"/>
            </a:lvl1pPr>
          </a:lstStyle>
          <a:p>
            <a:fld id="{FDEB0746-74D2-4E82-9A92-12EC505B9C8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9" tIns="45030" rIns="90059" bIns="450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5228" y="3316158"/>
            <a:ext cx="7313544" cy="3140987"/>
          </a:xfrm>
          <a:prstGeom prst="rect">
            <a:avLst/>
          </a:prstGeom>
        </p:spPr>
        <p:txBody>
          <a:bodyPr vert="horz" lIns="90059" tIns="45030" rIns="90059" bIns="450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6629909"/>
            <a:ext cx="3963228" cy="349133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8707" y="6629909"/>
            <a:ext cx="3963228" cy="349133"/>
          </a:xfrm>
          <a:prstGeom prst="rect">
            <a:avLst/>
          </a:prstGeom>
        </p:spPr>
        <p:txBody>
          <a:bodyPr vert="horz" lIns="90059" tIns="45030" rIns="90059" bIns="45030" rtlCol="0" anchor="b"/>
          <a:lstStyle>
            <a:lvl1pPr algn="r">
              <a:defRPr sz="1200"/>
            </a:lvl1pPr>
          </a:lstStyle>
          <a:p>
            <a:fld id="{7137479E-E168-4255-A443-141AA7AA97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3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600450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09A9-D85A-4418-8137-10EE8B295FA3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Title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7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ADD5-6793-4453-82BF-D00C3E7EDA1A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9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01B-6256-4903-99E5-AFF355DFFF4A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8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17638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742950" indent="-285750">
              <a:buSzPct val="80000"/>
              <a:buFont typeface="Wingdings" panose="05000000000000000000" pitchFamily="2" charset="2"/>
              <a:buChar char="q"/>
              <a:defRPr sz="1800"/>
            </a:lvl2pPr>
            <a:lvl3pPr marL="1143000" indent="-228600">
              <a:buFont typeface="Calibri" panose="020F0502020204030204" pitchFamily="34" charset="0"/>
              <a:buChar char="–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ADE6-6E3F-460F-B4D0-738B6EB1B0C8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3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 marL="1200150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 typeface="Calibri" panose="020F0502020204030204" pitchFamily="34" charset="0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 marL="742950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SzPct val="80000"/>
              <a:buFont typeface="Calibri" panose="020F0502020204030204" pitchFamily="34" charset="0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FEF2-8D59-4EC9-87A2-60060F14C989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17638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75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2233-8725-4D0D-92CC-24C545E2CFCA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39E0-852E-4788-B4A4-E73C565BA19B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6E11-B419-4118-A46D-C5C58A0F160F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3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E545-284B-4767-BB20-7283F9437255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15E-2F8A-40EA-A12F-9AC406EC6ED1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4642-0438-4C41-9DB8-35C41E9F919B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64BC-2ECD-48AC-90FE-7DC34AD2DB35}" type="datetime1">
              <a:rPr lang="en-US" smtClean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39F3-E757-43DE-A925-D6873A2CB5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3200" dirty="0"/>
            </a:br>
            <a:r>
              <a:rPr lang="en-US" sz="3200" dirty="0"/>
              <a:t>0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4000" dirty="0"/>
              <a:t>Interim Executive Director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391400" cy="1752600"/>
          </a:xfrm>
        </p:spPr>
        <p:txBody>
          <a:bodyPr/>
          <a:lstStyle/>
          <a:p>
            <a:r>
              <a:rPr lang="en-US" dirty="0"/>
              <a:t>Executive Board</a:t>
            </a:r>
          </a:p>
          <a:p>
            <a:r>
              <a:rPr lang="en-US" dirty="0"/>
              <a:t>November 16,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5202317"/>
            <a:ext cx="5305426" cy="795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CAA10-381C-457F-9E2C-3C3077FCE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346" y="381000"/>
            <a:ext cx="3077308" cy="20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71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0D22-1F55-4FC3-8768-356BB78A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Board Policy Direction as of October 26, 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C6FD5-A907-49FE-8E90-2A091A74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Continue all programs through biennium</a:t>
            </a:r>
          </a:p>
          <a:p>
            <a:pPr lvl="1"/>
            <a:r>
              <a:rPr lang="en-US" sz="2200" dirty="0"/>
              <a:t>Northwest Property included in 2019 and 2020 Budget but will be discontinued by the end of 2019 </a:t>
            </a:r>
          </a:p>
          <a:p>
            <a:r>
              <a:rPr lang="en-US" sz="2200" dirty="0"/>
              <a:t>Shift cost from unrestricted to restricted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Smooth 19/20 Rates</a:t>
            </a:r>
          </a:p>
          <a:p>
            <a:r>
              <a:rPr lang="en-US" sz="2200" dirty="0"/>
              <a:t>Adjust GJT rates to allow for adjusted population with one-time (2019 and 2020) assistance from Kirkland to impacted jurisdictions </a:t>
            </a:r>
          </a:p>
          <a:p>
            <a:r>
              <a:rPr lang="en-US" sz="2200" dirty="0"/>
              <a:t>Assume Executive Director at top step with cost of living adjustments 2019 and 2020</a:t>
            </a:r>
          </a:p>
          <a:p>
            <a:endParaRPr lang="en-US" i="1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657FB-14F9-43F6-8500-62CCA690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9C258-F6EE-41F7-B9AB-EFA35786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4876800" cy="12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B08130-0328-47D4-A155-DE8C8B06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00C54-5545-4D29-A91E-5320765E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5FD7B68-8E1E-4A5A-B05A-A09456235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864844"/>
              </p:ext>
            </p:extLst>
          </p:nvPr>
        </p:nvGraphicFramePr>
        <p:xfrm>
          <a:off x="3581863" y="2419350"/>
          <a:ext cx="5297024" cy="2664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Worksheet" r:id="rId3" imgW="5467445" imgH="2743083" progId="Excel.Sheet.12">
                  <p:embed/>
                </p:oleObj>
              </mc:Choice>
              <mc:Fallback>
                <p:oleObj name="Worksheet" r:id="rId3" imgW="5467445" imgH="27430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863" y="2419350"/>
                        <a:ext cx="5297024" cy="2664986"/>
                      </a:xfrm>
                      <a:prstGeom prst="rect">
                        <a:avLst/>
                      </a:prstGeom>
                      <a:ln cmpd="sng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93095A0-ADE5-4D69-A34D-03DA021ED61E}"/>
              </a:ext>
            </a:extLst>
          </p:cNvPr>
          <p:cNvSpPr txBox="1"/>
          <p:nvPr/>
        </p:nvSpPr>
        <p:spPr>
          <a:xfrm>
            <a:off x="14478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AED5B-1040-4C95-BAF6-759D241CB462}"/>
              </a:ext>
            </a:extLst>
          </p:cNvPr>
          <p:cNvSpPr txBox="1"/>
          <p:nvPr/>
        </p:nvSpPr>
        <p:spPr>
          <a:xfrm>
            <a:off x="5486402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F823D5-6FBE-4203-83CC-F0833C796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805896"/>
              </p:ext>
            </p:extLst>
          </p:nvPr>
        </p:nvGraphicFramePr>
        <p:xfrm>
          <a:off x="265113" y="2419350"/>
          <a:ext cx="41148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Worksheet" r:id="rId5" imgW="4114976" imgH="2686206" progId="Excel.Sheet.12">
                  <p:embed/>
                </p:oleObj>
              </mc:Choice>
              <mc:Fallback>
                <p:oleObj name="Worksheet" r:id="rId5" imgW="4114976" imgH="26862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113" y="2419350"/>
                        <a:ext cx="4114800" cy="2686050"/>
                      </a:xfrm>
                      <a:prstGeom prst="rect">
                        <a:avLst/>
                      </a:prstGeom>
                      <a:ln cmpd="sng">
                        <a:solidFill>
                          <a:schemeClr val="accent1">
                            <a:alpha val="59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04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9C3CA9-9D09-44E8-8D06-5FD193780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09388"/>
              </p:ext>
            </p:extLst>
          </p:nvPr>
        </p:nvGraphicFramePr>
        <p:xfrm>
          <a:off x="228600" y="2514600"/>
          <a:ext cx="4440432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Worksheet" r:id="rId3" imgW="4572000" imgH="2647937" progId="Excel.Sheet.12">
                  <p:embed/>
                </p:oleObj>
              </mc:Choice>
              <mc:Fallback>
                <p:oleObj name="Worksheet" r:id="rId3" imgW="4572000" imgH="26479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14600"/>
                        <a:ext cx="4440432" cy="2571750"/>
                      </a:xfrm>
                      <a:prstGeom prst="rect">
                        <a:avLst/>
                      </a:prstGeom>
                      <a:ln cmpd="sng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2E0D9B-C004-43E7-8AB8-3E762A3E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ED32AE-8A97-4392-96EE-0CC66A7D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526A3-D367-48C0-BD8B-B69EC4EDF1F9}"/>
              </a:ext>
            </a:extLst>
          </p:cNvPr>
          <p:cNvSpPr txBox="1"/>
          <p:nvPr/>
        </p:nvSpPr>
        <p:spPr>
          <a:xfrm>
            <a:off x="14478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8031A-7C96-4BDD-A8F6-367E57B778B9}"/>
              </a:ext>
            </a:extLst>
          </p:cNvPr>
          <p:cNvSpPr txBox="1"/>
          <p:nvPr/>
        </p:nvSpPr>
        <p:spPr>
          <a:xfrm>
            <a:off x="5867400" y="196711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C55D62-2C31-40F2-899E-57EFFF7E2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4562"/>
              </p:ext>
            </p:extLst>
          </p:nvPr>
        </p:nvGraphicFramePr>
        <p:xfrm>
          <a:off x="4444680" y="2513724"/>
          <a:ext cx="4394520" cy="257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Worksheet" r:id="rId5" imgW="4572000" imgH="2676375" progId="Excel.Sheet.12">
                  <p:embed/>
                </p:oleObj>
              </mc:Choice>
              <mc:Fallback>
                <p:oleObj name="Worksheet" r:id="rId5" imgW="4572000" imgH="2676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4680" y="2513724"/>
                        <a:ext cx="4394520" cy="2572625"/>
                      </a:xfrm>
                      <a:prstGeom prst="rect">
                        <a:avLst/>
                      </a:prstGeom>
                      <a:ln cmpd="sng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81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FC55-F1F4-44DF-9BE8-66A03BBD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Overview – Change from 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D57923-CD00-417C-8661-0301A8E4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F5417E9-EE33-4119-B8E5-ACD094EB9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013123"/>
              </p:ext>
            </p:extLst>
          </p:nvPr>
        </p:nvGraphicFramePr>
        <p:xfrm>
          <a:off x="1418732" y="1828800"/>
          <a:ext cx="6306536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Worksheet" r:id="rId3" imgW="4362443" imgH="3095579" progId="Excel.Sheet.12">
                  <p:embed/>
                </p:oleObj>
              </mc:Choice>
              <mc:Fallback>
                <p:oleObj name="Worksheet" r:id="rId3" imgW="4362443" imgH="309557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8732" y="1828800"/>
                        <a:ext cx="6306536" cy="447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72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E484E6-E1A7-45AF-9D57-077FDF3A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Expenditure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7AA2-C1CA-45FC-AC14-4406F2C0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70E306-C397-4F8D-8929-E1C847293A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00226"/>
              </p:ext>
            </p:extLst>
          </p:nvPr>
        </p:nvGraphicFramePr>
        <p:xfrm>
          <a:off x="1928492" y="1752600"/>
          <a:ext cx="528701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Worksheet" r:id="rId3" imgW="3629168" imgH="2981475" progId="Excel.Sheet.12">
                  <p:embed/>
                </p:oleObj>
              </mc:Choice>
              <mc:Fallback>
                <p:oleObj name="Worksheet" r:id="rId3" imgW="3629168" imgH="2981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8492" y="1752600"/>
                        <a:ext cx="5287015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67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427E94-6F9B-4F5F-92ED-7B44C0B7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GJT Adjusted Rates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C9E7-46CF-4021-9222-CA7A55D9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CAA2744-C513-498D-915A-677B26DC3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069189"/>
              </p:ext>
            </p:extLst>
          </p:nvPr>
        </p:nvGraphicFramePr>
        <p:xfrm>
          <a:off x="1064884" y="1676400"/>
          <a:ext cx="7014232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Worksheet" r:id="rId3" imgW="5572048" imgH="3514784" progId="Excel.Sheet.12">
                  <p:embed/>
                </p:oleObj>
              </mc:Choice>
              <mc:Fallback>
                <p:oleObj name="Worksheet" r:id="rId3" imgW="5572048" imgH="3514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884" y="1676400"/>
                        <a:ext cx="7014232" cy="442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680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98968-FFB9-4055-98D3-A1FFC340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80D81-3E97-4687-942C-32880B29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Partner Rates 2018-2019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C157474-E2E7-4A05-BE86-CD82BD0199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955902"/>
              </p:ext>
            </p:extLst>
          </p:nvPr>
        </p:nvGraphicFramePr>
        <p:xfrm>
          <a:off x="1025218" y="1905000"/>
          <a:ext cx="7093564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Worksheet" r:id="rId3" imgW="6896085" imgH="2162025" progId="Excel.Sheet.12">
                  <p:embed/>
                </p:oleObj>
              </mc:Choice>
              <mc:Fallback>
                <p:oleObj name="Worksheet" r:id="rId3" imgW="6896085" imgH="2162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5218" y="1905000"/>
                        <a:ext cx="7093564" cy="222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4D26B9-CE65-4BBA-AC8C-66B6D1BEF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52749"/>
              </p:ext>
            </p:extLst>
          </p:nvPr>
        </p:nvGraphicFramePr>
        <p:xfrm>
          <a:off x="1025218" y="4343400"/>
          <a:ext cx="7093564" cy="2116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Worksheet" r:id="rId5" imgW="7276939" imgH="2171856" progId="Excel.Sheet.12">
                  <p:embed/>
                </p:oleObj>
              </mc:Choice>
              <mc:Fallback>
                <p:oleObj name="Worksheet" r:id="rId5" imgW="7276939" imgH="2171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5218" y="4343400"/>
                        <a:ext cx="7093564" cy="2116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534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1BE27-0D7E-49AA-8AD4-9DB1A322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DE75E7-AA36-451F-8468-7AB4CA6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in Subscriber Rates 2018 to 2019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262D8C-4660-4E26-90F5-BC56317E4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53355"/>
              </p:ext>
            </p:extLst>
          </p:nvPr>
        </p:nvGraphicFramePr>
        <p:xfrm>
          <a:off x="533400" y="1861313"/>
          <a:ext cx="79629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Worksheet" r:id="rId3" imgW="7962827" imgH="4095841" progId="Excel.Sheet.12">
                  <p:embed/>
                </p:oleObj>
              </mc:Choice>
              <mc:Fallback>
                <p:oleObj name="Worksheet" r:id="rId3" imgW="7962827" imgH="4095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861313"/>
                        <a:ext cx="79629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8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1BE27-0D7E-49AA-8AD4-9DB1A322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DE75E7-AA36-451F-8468-7AB4CA6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in Subscriber Rates 2018 to 2019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D6F3CF3-CCDB-41D2-B464-E5A952373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13415"/>
              </p:ext>
            </p:extLst>
          </p:nvPr>
        </p:nvGraphicFramePr>
        <p:xfrm>
          <a:off x="933450" y="1845777"/>
          <a:ext cx="72771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Worksheet" r:id="rId3" imgW="7276939" imgH="4095841" progId="Excel.Sheet.12">
                  <p:embed/>
                </p:oleObj>
              </mc:Choice>
              <mc:Fallback>
                <p:oleObj name="Worksheet" r:id="rId3" imgW="7276939" imgH="40958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3450" y="1845777"/>
                        <a:ext cx="7277100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1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3278-8232-47D8-B72D-67461CA7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Res. 2018-08 Adopting 2019-2020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CB245-FA7E-44EB-88A1-A46A2D7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D3404A2-2CE3-4EF6-A47A-CE7D0F705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357861"/>
              </p:ext>
            </p:extLst>
          </p:nvPr>
        </p:nvGraphicFramePr>
        <p:xfrm>
          <a:off x="2263509" y="3767184"/>
          <a:ext cx="4616978" cy="273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Worksheet" r:id="rId3" imgW="3324134" imgH="1971734" progId="Excel.Sheet.12">
                  <p:embed/>
                </p:oleObj>
              </mc:Choice>
              <mc:Fallback>
                <p:oleObj name="Worksheet" r:id="rId3" imgW="3324134" imgH="19717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3509" y="3767184"/>
                        <a:ext cx="4616978" cy="273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10E53B-8328-4830-94EC-15ACA7349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40084"/>
              </p:ext>
            </p:extLst>
          </p:nvPr>
        </p:nvGraphicFramePr>
        <p:xfrm>
          <a:off x="2844960" y="2549895"/>
          <a:ext cx="3454075" cy="1081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5" imgW="2524165" imgH="790660" progId="Excel.Sheet.12">
                  <p:embed/>
                </p:oleObj>
              </mc:Choice>
              <mc:Fallback>
                <p:oleObj name="Worksheet" r:id="rId5" imgW="2524165" imgH="790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4960" y="2549895"/>
                        <a:ext cx="3454075" cy="1081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12DB99-A1CB-447E-ACE4-88A1F34238A6}"/>
              </a:ext>
            </a:extLst>
          </p:cNvPr>
          <p:cNvSpPr txBox="1"/>
          <p:nvPr/>
        </p:nvSpPr>
        <p:spPr>
          <a:xfrm>
            <a:off x="1866897" y="1687710"/>
            <a:ext cx="5410200" cy="646331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Supermajority Vote:  Affirmative vote of 66% of Partner Agencies (4) </a:t>
            </a:r>
            <a:r>
              <a:rPr lang="en-US" u="sng" dirty="0"/>
              <a:t>and</a:t>
            </a:r>
            <a:r>
              <a:rPr lang="en-US" dirty="0"/>
              <a:t> 66% of Population (Bellevue+ ….)</a:t>
            </a:r>
          </a:p>
        </p:txBody>
      </p:sp>
    </p:spTree>
    <p:extLst>
      <p:ext uri="{BB962C8B-B14F-4D97-AF65-F5344CB8AC3E}">
        <p14:creationId xmlns:p14="http://schemas.microsoft.com/office/powerpoint/2010/main" val="4544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9AEA-9520-464F-B178-A246F5E1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A0F0-0048-46D2-819D-53FE59C9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Consent Calendar</a:t>
            </a:r>
          </a:p>
          <a:p>
            <a:pPr lvl="1"/>
            <a:r>
              <a:rPr lang="en-US" sz="2800" dirty="0"/>
              <a:t>Approval of October 26, 2018 and November 5, 2018 Minutes</a:t>
            </a:r>
          </a:p>
          <a:p>
            <a:r>
              <a:rPr lang="en-US" sz="3200" dirty="0"/>
              <a:t>Executive Director Update</a:t>
            </a:r>
          </a:p>
          <a:p>
            <a:pPr lvl="1"/>
            <a:r>
              <a:rPr lang="en-US" sz="3000" dirty="0"/>
              <a:t>Northwest Property Closure</a:t>
            </a:r>
          </a:p>
          <a:p>
            <a:pPr lvl="1"/>
            <a:r>
              <a:rPr lang="en-US" sz="3000" dirty="0"/>
              <a:t>Subscriber Activity</a:t>
            </a:r>
          </a:p>
          <a:p>
            <a:pPr lvl="1"/>
            <a:r>
              <a:rPr lang="en-US" sz="3000" dirty="0"/>
              <a:t>Resolution: Edmonds Subscriber Agreement</a:t>
            </a:r>
          </a:p>
          <a:p>
            <a:r>
              <a:rPr lang="en-US" sz="3200" dirty="0"/>
              <a:t>Resolution:  Setting Meeting Dates for 2019</a:t>
            </a:r>
          </a:p>
          <a:p>
            <a:r>
              <a:rPr lang="en-US" sz="3200" dirty="0"/>
              <a:t>Resolution:  Adopting 2019-2020 Budget </a:t>
            </a:r>
          </a:p>
          <a:p>
            <a:r>
              <a:rPr lang="en-US" sz="3200" dirty="0"/>
              <a:t>Resolution:  Biennial Audit Cycle</a:t>
            </a:r>
          </a:p>
          <a:p>
            <a:r>
              <a:rPr lang="en-US" sz="3200" dirty="0"/>
              <a:t>Resolution:  Appointing Executive Director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F7085-76A4-4FA5-BB37-545A66E0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utoShape 2" descr="Image result for thumbs up">
            <a:extLst>
              <a:ext uri="{FF2B5EF4-FFF2-40B4-BE49-F238E27FC236}">
                <a16:creationId xmlns:a16="http://schemas.microsoft.com/office/drawing/2014/main" id="{F92BFBD4-E2E4-46BC-953E-6890AE1B4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95725" y="2847975"/>
            <a:ext cx="13525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4793-80F1-4A32-9831-2C8CAC7F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Items of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0CAF-00A9-4591-825D-20FE0F8F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Resolution Res. 2018-10 Authorizing the Executive Director to notify the State Auditor’s Office of the request to change to a biennial audit cycle</a:t>
            </a:r>
          </a:p>
          <a:p>
            <a:r>
              <a:rPr lang="en-US" sz="2800" dirty="0"/>
              <a:t>Resolution Res. 2018-09 Appointing and Confirming Executive Director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2B89D-CEF8-4005-B445-DD2B6387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9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3746C-2522-4B2F-AB8B-E8369B01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F7CD49-BF6D-44B6-883A-7FA1D1C25C75}"/>
              </a:ext>
            </a:extLst>
          </p:cNvPr>
          <p:cNvSpPr txBox="1"/>
          <p:nvPr/>
        </p:nvSpPr>
        <p:spPr>
          <a:xfrm>
            <a:off x="2667000" y="2667000"/>
            <a:ext cx="3352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93761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ED9A-8044-4004-9EB7-78868736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 Property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C64D-4003-44D9-BC62-01A17E87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Inquiry to Alliance Attorney regarding process needed to sunset NWP</a:t>
            </a:r>
          </a:p>
          <a:p>
            <a:r>
              <a:rPr lang="en-US" sz="3200" dirty="0"/>
              <a:t>Pending</a:t>
            </a:r>
          </a:p>
          <a:p>
            <a:pPr lvl="1"/>
            <a:r>
              <a:rPr lang="en-US" sz="2200" dirty="0"/>
              <a:t>Inquiry email to partners and subscribers regarding impact of discontinuing product</a:t>
            </a:r>
          </a:p>
          <a:p>
            <a:pPr lvl="1"/>
            <a:r>
              <a:rPr lang="en-US" sz="2200" dirty="0"/>
              <a:t>Resolution formally declaring intent to discontinue by year-end 2019</a:t>
            </a:r>
          </a:p>
          <a:p>
            <a:pPr lvl="1"/>
            <a:r>
              <a:rPr lang="en-US" sz="2200" dirty="0"/>
              <a:t>Communication to customers regarding end date</a:t>
            </a:r>
          </a:p>
          <a:p>
            <a:pPr lvl="1"/>
            <a:r>
              <a:rPr lang="en-US" sz="2200" dirty="0" err="1"/>
              <a:t>eCityGov</a:t>
            </a:r>
            <a:r>
              <a:rPr lang="en-US" sz="2200" dirty="0"/>
              <a:t> web page update</a:t>
            </a:r>
          </a:p>
          <a:p>
            <a:pPr lvl="1"/>
            <a:r>
              <a:rPr lang="en-US" sz="2200" dirty="0"/>
              <a:t>Coordination with Bellevue IT regarding sunsetting</a:t>
            </a:r>
          </a:p>
          <a:p>
            <a:pPr lvl="1"/>
            <a:r>
              <a:rPr lang="en-US" sz="2200" dirty="0"/>
              <a:t>Refunds if needed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5F04-E6B7-4C5E-9808-47DFD68C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1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FED9A-8044-4004-9EB7-78868736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C64D-4003-44D9-BC62-01A17E876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Potential Subscribers 2019</a:t>
            </a:r>
          </a:p>
          <a:p>
            <a:pPr lvl="1"/>
            <a:r>
              <a:rPr lang="en-US" sz="2800" dirty="0"/>
              <a:t>City of Medina</a:t>
            </a:r>
          </a:p>
          <a:p>
            <a:pPr lvl="1"/>
            <a:r>
              <a:rPr lang="en-US" sz="2800" dirty="0"/>
              <a:t>City of Monroe</a:t>
            </a:r>
          </a:p>
          <a:p>
            <a:r>
              <a:rPr lang="en-US" sz="2800" dirty="0"/>
              <a:t>Potential Subscribers 2019 and Beyond</a:t>
            </a:r>
          </a:p>
          <a:p>
            <a:pPr lvl="1"/>
            <a:r>
              <a:rPr lang="en-US" sz="2400" dirty="0"/>
              <a:t>Thurston County</a:t>
            </a:r>
          </a:p>
          <a:p>
            <a:pPr lvl="1"/>
            <a:r>
              <a:rPr lang="en-US" sz="2400" dirty="0"/>
              <a:t>City of Bellingham</a:t>
            </a:r>
          </a:p>
          <a:p>
            <a:pPr lvl="1"/>
            <a:r>
              <a:rPr lang="en-US" sz="2400" dirty="0"/>
              <a:t>King County Public Health – Environmental Health </a:t>
            </a:r>
          </a:p>
          <a:p>
            <a:r>
              <a:rPr lang="en-US" sz="2800" dirty="0"/>
              <a:t>Inquiries Pending</a:t>
            </a:r>
          </a:p>
          <a:p>
            <a:pPr lvl="1"/>
            <a:r>
              <a:rPr lang="en-US" sz="2400" dirty="0"/>
              <a:t>City of Wenatchee</a:t>
            </a:r>
          </a:p>
          <a:p>
            <a:pPr lvl="1"/>
            <a:r>
              <a:rPr lang="en-US" sz="2400" dirty="0"/>
              <a:t>Town of Woodway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C5F04-E6B7-4C5E-9808-47DFD68C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7618-758A-43CA-AC9B-8FAA8A87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Subscriber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6FD8-DB62-4C2E-A3D0-08CB8CBF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Resolution Res. 2018-07 Authorizing the Executive Director to Execute a Subscriber Agreement for the City of Edmonds</a:t>
            </a:r>
          </a:p>
          <a:p>
            <a:r>
              <a:rPr lang="en-US" sz="2800" dirty="0"/>
              <a:t>Estimated Revenue</a:t>
            </a:r>
          </a:p>
          <a:p>
            <a:pPr lvl="1"/>
            <a:r>
              <a:rPr lang="en-US" sz="2600" dirty="0"/>
              <a:t>Onboarding $13,000 to be billed in 2018</a:t>
            </a:r>
          </a:p>
          <a:p>
            <a:pPr lvl="1"/>
            <a:r>
              <a:rPr lang="en-US" sz="2600" dirty="0"/>
              <a:t>Subscriber Fee $21,000 to be invoiced in 2019 based on implementation date</a:t>
            </a:r>
          </a:p>
          <a:p>
            <a:pPr lvl="1"/>
            <a:r>
              <a:rPr lang="en-US" sz="2600" dirty="0"/>
              <a:t>Recommendation:  Factor Subscriber Fee into 2020 MBP rate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41AF9-A779-48D3-9716-5914D2CD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4DFA-EBF5-4331-89B5-BCC10552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1ED9-A35C-402D-88A5-A82C026DD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MBP Holiday Party</a:t>
            </a:r>
          </a:p>
          <a:p>
            <a:pPr lvl="1"/>
            <a:r>
              <a:rPr lang="en-US" sz="2400" dirty="0"/>
              <a:t>Friday, December 7, 3:00 pm to 5:00 pm</a:t>
            </a:r>
          </a:p>
          <a:p>
            <a:pPr lvl="1"/>
            <a:r>
              <a:rPr lang="en-US" sz="2400" dirty="0"/>
              <a:t>The Hangar at Town Square</a:t>
            </a:r>
            <a:br>
              <a:rPr lang="en-US" sz="2400" dirty="0"/>
            </a:br>
            <a:r>
              <a:rPr lang="en-US" sz="2400" dirty="0"/>
              <a:t>6728 NE 181</a:t>
            </a:r>
            <a:r>
              <a:rPr lang="en-US" sz="2400" baseline="30000" dirty="0"/>
              <a:t>st</a:t>
            </a:r>
            <a:r>
              <a:rPr lang="en-US" sz="2400" dirty="0"/>
              <a:t> Street</a:t>
            </a:r>
            <a:br>
              <a:rPr lang="en-US" sz="2400" dirty="0"/>
            </a:br>
            <a:r>
              <a:rPr lang="en-US" sz="2400" dirty="0"/>
              <a:t>Kenmore (across the street from City Hall)</a:t>
            </a:r>
          </a:p>
          <a:p>
            <a:r>
              <a:rPr lang="en-US" sz="2800" dirty="0"/>
              <a:t>Be there or be      !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2126F-8944-4314-BFD4-DFAEE940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E8E0E-CEB8-4D01-82A0-470169523555}"/>
              </a:ext>
            </a:extLst>
          </p:cNvPr>
          <p:cNvSpPr/>
          <p:nvPr/>
        </p:nvSpPr>
        <p:spPr>
          <a:xfrm>
            <a:off x="3048000" y="3810000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2931-A75C-4092-9831-9F4FDD63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DF620-3727-4A2A-B91B-47CFB139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Resolution Res. 2018-06 Setting Executive Board Meetings for 2019</a:t>
            </a:r>
          </a:p>
          <a:p>
            <a:r>
              <a:rPr lang="en-US" sz="2400" dirty="0"/>
              <a:t>Continue on third Friday at Kirkland City Hall</a:t>
            </a:r>
          </a:p>
          <a:p>
            <a:r>
              <a:rPr lang="en-US" sz="2400" dirty="0"/>
              <a:t>Year-end meeting in November</a:t>
            </a:r>
          </a:p>
          <a:p>
            <a:pPr lvl="1"/>
            <a:r>
              <a:rPr lang="en-US" sz="2200" dirty="0"/>
              <a:t>Mid-Biennial Budget Review</a:t>
            </a:r>
          </a:p>
          <a:p>
            <a:pPr lvl="1"/>
            <a:r>
              <a:rPr lang="en-US" sz="2200" dirty="0"/>
              <a:t>Amendment of 2020 Budget and Rates</a:t>
            </a:r>
          </a:p>
          <a:p>
            <a:pPr lvl="1"/>
            <a:r>
              <a:rPr lang="en-US" sz="2200" dirty="0"/>
              <a:t>Setting Meeting Dates for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E643A-A164-41E6-997F-B991BF6C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5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2684-53A6-4B4D-807B-1565A787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20F69-E909-4FFE-9ADB-9C77C24C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4E8B5C-5311-4551-9031-87DE211E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876800" cy="27147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572F3-890F-44FA-866E-6EDDCC0C1C50}"/>
              </a:ext>
            </a:extLst>
          </p:cNvPr>
          <p:cNvSpPr/>
          <p:nvPr/>
        </p:nvSpPr>
        <p:spPr>
          <a:xfrm>
            <a:off x="1714500" y="4484468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2019-2020 </a:t>
            </a:r>
            <a:r>
              <a:rPr lang="en-US" sz="3600" b="1" dirty="0" err="1"/>
              <a:t>eCityGov</a:t>
            </a:r>
            <a:r>
              <a:rPr lang="en-US" sz="3600" b="1" dirty="0"/>
              <a:t> Alliance Budget Adoption</a:t>
            </a:r>
          </a:p>
        </p:txBody>
      </p:sp>
    </p:spTree>
    <p:extLst>
      <p:ext uri="{BB962C8B-B14F-4D97-AF65-F5344CB8AC3E}">
        <p14:creationId xmlns:p14="http://schemas.microsoft.com/office/powerpoint/2010/main" val="190603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0B2C-56F2-451F-A79C-1B25E0452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2019-2020 Budget Adoption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8332-E504-4D29-ADA7-2F7E8A44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ILA Section 12.b</a:t>
            </a:r>
          </a:p>
          <a:p>
            <a:pPr lvl="1"/>
            <a:r>
              <a:rPr lang="en-US" sz="2800" dirty="0"/>
              <a:t>Final fees and budget developed and adopted by December 31 </a:t>
            </a:r>
          </a:p>
          <a:p>
            <a:r>
              <a:rPr lang="en-US" sz="3200" dirty="0"/>
              <a:t>ILA Section 8.i</a:t>
            </a:r>
          </a:p>
          <a:p>
            <a:pPr lvl="1"/>
            <a:r>
              <a:rPr lang="en-US" sz="2800" dirty="0"/>
              <a:t>Matters Requiring Supermajority Vote</a:t>
            </a:r>
          </a:p>
          <a:p>
            <a:pPr lvl="2"/>
            <a:r>
              <a:rPr lang="en-US" sz="2400" dirty="0"/>
              <a:t>Appointing or Removing Executive Director</a:t>
            </a:r>
          </a:p>
          <a:p>
            <a:pPr lvl="2"/>
            <a:r>
              <a:rPr lang="en-US" sz="2400" dirty="0"/>
              <a:t>Approving Changes in Cost Allocation Consistent with Section 12.g to Consider Factors Other Than Population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125A2-76DF-4C54-9116-A00636BE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39F3-E757-43DE-A925-D6873A2CB58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87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7A4E69A24034CB40C361814130C62" ma:contentTypeVersion="3" ma:contentTypeDescription="Create a new document." ma:contentTypeScope="" ma:versionID="6a1f53d681d1ba120937179dc6ab7d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593A9-AD5E-4C37-86D6-A4709946BEF9}"/>
</file>

<file path=customXml/itemProps2.xml><?xml version="1.0" encoding="utf-8"?>
<ds:datastoreItem xmlns:ds="http://schemas.openxmlformats.org/officeDocument/2006/customXml" ds:itemID="{0BDE8FE1-78B9-4017-B5F8-A558EFD6D73E}"/>
</file>

<file path=customXml/itemProps3.xml><?xml version="1.0" encoding="utf-8"?>
<ds:datastoreItem xmlns:ds="http://schemas.openxmlformats.org/officeDocument/2006/customXml" ds:itemID="{56BA4C0E-6972-415D-BBC7-CCFCD0C739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13932</TotalTime>
  <Words>473</Words>
  <Application>Microsoft Office PowerPoint</Application>
  <PresentationFormat>On-screen Show (4:3)</PresentationFormat>
  <Paragraphs>107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Worksheet</vt:lpstr>
      <vt:lpstr>Microsoft Excel Worksheet</vt:lpstr>
      <vt:lpstr> 0    Interim Executive Director Report</vt:lpstr>
      <vt:lpstr>Agenda Overview</vt:lpstr>
      <vt:lpstr>Northwest Property Closure</vt:lpstr>
      <vt:lpstr>Subscriber Activity</vt:lpstr>
      <vt:lpstr>Subscriber Activity</vt:lpstr>
      <vt:lpstr>Reminder</vt:lpstr>
      <vt:lpstr>2019 Meeting Dates</vt:lpstr>
      <vt:lpstr>PowerPoint Presentation</vt:lpstr>
      <vt:lpstr>2019-2020 Budget Adoption</vt:lpstr>
      <vt:lpstr>Board Policy Direction as of October 26,  2018</vt:lpstr>
      <vt:lpstr>Resources</vt:lpstr>
      <vt:lpstr>Requirements</vt:lpstr>
      <vt:lpstr>Budget Overview – Change from 2018</vt:lpstr>
      <vt:lpstr>Expenditure Change</vt:lpstr>
      <vt:lpstr>GJT Adjusted Rates </vt:lpstr>
      <vt:lpstr>Change in Partner Rates 2018-2019</vt:lpstr>
      <vt:lpstr>Change in Subscriber Rates 2018 to 2019</vt:lpstr>
      <vt:lpstr>Change in Subscriber Rates 2018 to 2019</vt:lpstr>
      <vt:lpstr>Resolution Res. 2018-08 Adopting 2019-2020 Budget</vt:lpstr>
      <vt:lpstr>Other Items of Business</vt:lpstr>
      <vt:lpstr>PowerPoint Presentation</vt:lpstr>
    </vt:vector>
  </TitlesOfParts>
  <Company>City of Bellevue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Priorities and Work Plan for Executive Director</dc:title>
  <dc:creator>cob_admin</dc:creator>
  <cp:lastModifiedBy>Beard, Marilynne</cp:lastModifiedBy>
  <cp:revision>609</cp:revision>
  <cp:lastPrinted>2018-11-15T20:26:46Z</cp:lastPrinted>
  <dcterms:created xsi:type="dcterms:W3CDTF">2014-07-22T14:16:05Z</dcterms:created>
  <dcterms:modified xsi:type="dcterms:W3CDTF">2018-11-15T22:41:19Z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0x010100F737A4E69A24034CB40C361814130C62</vt:lpwstr>
  </property>
</Properties>
</file>